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3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9" r:id="rId2"/>
    <p:sldId id="357" r:id="rId3"/>
    <p:sldId id="258" r:id="rId4"/>
    <p:sldId id="267" r:id="rId5"/>
    <p:sldId id="260" r:id="rId6"/>
    <p:sldId id="259" r:id="rId7"/>
    <p:sldId id="324" r:id="rId8"/>
    <p:sldId id="262" r:id="rId9"/>
    <p:sldId id="273" r:id="rId10"/>
    <p:sldId id="291" r:id="rId11"/>
    <p:sldId id="292" r:id="rId12"/>
    <p:sldId id="352" r:id="rId13"/>
    <p:sldId id="284" r:id="rId14"/>
    <p:sldId id="342" r:id="rId15"/>
    <p:sldId id="310" r:id="rId16"/>
    <p:sldId id="327" r:id="rId17"/>
    <p:sldId id="317" r:id="rId18"/>
    <p:sldId id="309" r:id="rId19"/>
    <p:sldId id="325" r:id="rId20"/>
    <p:sldId id="334" r:id="rId21"/>
    <p:sldId id="339" r:id="rId22"/>
    <p:sldId id="344" r:id="rId23"/>
    <p:sldId id="350" r:id="rId24"/>
    <p:sldId id="356" r:id="rId25"/>
    <p:sldId id="353" r:id="rId26"/>
    <p:sldId id="336" r:id="rId27"/>
    <p:sldId id="351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5BEB84-337A-3F8F-36BC-37F63629A5FF}" name="Brookhouse, Joseph" initials="BJ" userId="Brookhouse, Joseph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940"/>
    <a:srgbClr val="2C573E"/>
    <a:srgbClr val="FFCC00"/>
    <a:srgbClr val="2B503A"/>
    <a:srgbClr val="FF3399"/>
    <a:srgbClr val="093C1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595" y="10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modernComment_12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A92F1F-1709-4F4B-A980-9B6C8538E054}" authorId="{825BEB84-337A-3F8F-36BC-37F63629A5FF}" created="2023-01-24T16:23:23.531">
    <pc:sldMkLst xmlns:pc="http://schemas.microsoft.com/office/powerpoint/2013/main/command">
      <pc:docMk/>
      <pc:sldMk cId="0" sldId="291"/>
    </pc:sldMkLst>
    <p188:txBody>
      <a:bodyPr/>
      <a:lstStyle/>
      <a:p>
        <a:r>
          <a:rPr lang="en-US"/>
          <a:t>Confirm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86C7-8C6A-4ED8-9AA2-3873EC4F27A2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8106F-BFDB-493A-9124-ACEFF3449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Mark: Speak to helmets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28106F-BFDB-493A-9124-ACEFF34492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DD2498-F73F-4A42-B29A-474025C46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5706C5-8F8D-4CA9-BCA6-E6AE8FA2C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51645-A6B0-43C6-B6F5-EEA6B2D6EA2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4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B140A-EE2C-48D7-94A1-8658D997A0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CFF1BB-FF24-4034-817F-D5AA2B373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E9F26A-F33C-47C6-B6A5-251328BF92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2E0C0-C37C-451C-B48A-85D51DADC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73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811F2B-8B9D-43E2-8E3C-7C4BE362B1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2BBAC-E0DA-4D41-BE18-0E27C4916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71B693-7104-4C7D-9627-8A9B1FB6C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0A492-DF2D-49F2-AE8D-B0301C622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5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1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15000"/>
            </a:scheme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36D9B2-A52F-4608-BBA1-F688A8500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solidFill>
            <a:schemeClr val="bg1"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4F9125-1D73-414B-BC7B-78A7D5CC0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solidFill>
            <a:schemeClr val="bg1"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fld id="{C6F4B94A-D38E-476B-A5AC-C4DEF8293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2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F4E478-107E-4EA3-805D-133F2BD4B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12A99-4D86-43F4-A11D-49BFDB79D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F45C3-520B-45D7-BD85-74E3FF133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71AD0-A489-492D-88E6-15B99772C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03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 sz="2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 sz="2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9446D-5146-44E7-931D-EF8724A80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92FBCD-F32F-4A07-B16D-5FFDC49F7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1737BFA-A1D7-437E-AA02-213E0BE8513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solidFill>
            <a:schemeClr val="bg1">
              <a:lumMod val="95000"/>
              <a:alpha val="15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solidFill>
            <a:schemeClr val="bg1">
              <a:lumMod val="95000"/>
              <a:alpha val="15000"/>
            </a:schemeClr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solidFill>
            <a:schemeClr val="bg1">
              <a:lumMod val="95000"/>
              <a:alpha val="15000"/>
            </a:schemeClr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E7923B-C4C7-443C-97CF-FB6A5A80F2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0F6591-E637-4822-884C-607506279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fld id="{E6E16CEE-7DAC-4702-BFC2-AD8B40D07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7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  <a:alpha val="15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79B3C5-BBCD-49E7-9ADE-F5002F76C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6EBE3A8-5CA8-48C7-BEFB-5CEA97BD10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solidFill>
            <a:schemeClr val="bg1">
              <a:lumMod val="95000"/>
              <a:alpha val="15000"/>
            </a:schemeClr>
          </a:solidFill>
          <a:ln/>
        </p:spPr>
        <p:txBody>
          <a:bodyPr/>
          <a:lstStyle>
            <a:lvl1pPr>
              <a:defRPr/>
            </a:lvl1pPr>
          </a:lstStyle>
          <a:p>
            <a:fld id="{495E81E4-279D-4A43-A391-EC30DB09BB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60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3579673-7D47-4A17-9A54-8222FB680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78B7DF-8B03-4F42-B44A-9CF55610BD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AA8FE-6B82-4BD0-93CD-696201992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02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65DBE-72AA-43CE-9A3A-D2143DCB9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B74E-550A-4C3E-B4B1-2996E4075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CBD5F-899B-4FB1-BC98-2DCC444CD2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CB9F6-C53D-4AA8-865A-321A1935E7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8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24E40-BEEA-4B8F-80AA-9870A9537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A4042-0803-4B40-8127-1C1CD1F36C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C9AF3A-333F-4287-B2AD-17A8624418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82649-50BA-448E-913D-957B016C2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2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C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F573CBF-E85E-4AA2-B417-60F8ADDC4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C64CA1-9567-4942-AD63-9C863E5EA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16B7E0-1F60-4FF8-A148-56DF2C16FA4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63211"/>
            <a:ext cx="2844800" cy="47625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0E40B0-D8F4-44FB-99B6-34A5913A26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63211"/>
            <a:ext cx="2844800" cy="47625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82C3A5-5D32-4BE4-BFC1-B731EBC0AC5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0495AA8-1A27-4760-A5B1-64E178207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13810" y="6220872"/>
            <a:ext cx="1764379" cy="560928"/>
            <a:chOff x="1981200" y="3017836"/>
            <a:chExt cx="8244150" cy="262096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B4BF5A3-8347-4568-BC09-7DF59B507FFA}"/>
                </a:ext>
              </a:extLst>
            </p:cNvPr>
            <p:cNvSpPr/>
            <p:nvPr userDrawn="1"/>
          </p:nvSpPr>
          <p:spPr>
            <a:xfrm>
              <a:off x="1981200" y="3017836"/>
              <a:ext cx="8244150" cy="26209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6C4FFE-CADD-4C43-9380-B6DB48571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851" y="3200400"/>
              <a:ext cx="8117149" cy="2324630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CC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CC0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CC0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CC0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CC00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CC00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3_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earch.yahoo.com/r/_ylt=A0LEV1aoOuhSFDgAAaxXNyoA;_ylu=X3oDMTB0NzU1cHV0BHNlYwNzYwRjb2xvA2JmMQR2dGlkA1ZJUDI4Nl8x/SIG=11jcfmnsu/EXP=1390979880/**http%3a/www.bigfootlacrosse.com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stlinnlax.com/" TargetMode="External"/><Relationship Id="rId2" Type="http://schemas.openxmlformats.org/officeDocument/2006/relationships/hyperlink" Target="http://www.westlinnlax.com/lacrosse/cgi-bin/news.cgi?Program=Youth%20Inf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media.oregonlive.com/education_impact/photo/cooperhilljpg-559290f9f6d3b373.jpg">
            <a:extLst>
              <a:ext uri="{FF2B5EF4-FFF2-40B4-BE49-F238E27FC236}">
                <a16:creationId xmlns:a16="http://schemas.microsoft.com/office/drawing/2014/main" id="{CE9F3600-A196-4F80-B5D2-23F3FAF36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"/>
          <a:stretch/>
        </p:blipFill>
        <p:spPr bwMode="auto">
          <a:xfrm>
            <a:off x="3132160" y="1021"/>
            <a:ext cx="9059839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9C06E-F23A-454F-B7BC-4E189C3EDEFB}"/>
              </a:ext>
            </a:extLst>
          </p:cNvPr>
          <p:cNvSpPr txBox="1"/>
          <p:nvPr/>
        </p:nvSpPr>
        <p:spPr>
          <a:xfrm>
            <a:off x="6556100" y="1099671"/>
            <a:ext cx="4972511" cy="3367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kern="1200" dirty="0">
                <a:latin typeface="Aharoni" panose="020B0604020202020204" pitchFamily="2" charset="-79"/>
                <a:ea typeface="+mj-ea"/>
                <a:cs typeface="Aharoni" panose="020B0604020202020204" pitchFamily="2" charset="-79"/>
              </a:rPr>
              <a:t>WEST LINN YOUTH LACROSSE</a:t>
            </a:r>
          </a:p>
        </p:txBody>
      </p:sp>
      <p:sp>
        <p:nvSpPr>
          <p:cNvPr id="92" name="Freeform: Shape 8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85F0FA-1B86-40B8-9866-54A6F9A9C5A8}"/>
              </a:ext>
            </a:extLst>
          </p:cNvPr>
          <p:cNvSpPr txBox="1"/>
          <p:nvPr/>
        </p:nvSpPr>
        <p:spPr>
          <a:xfrm>
            <a:off x="6400800" y="4467225"/>
            <a:ext cx="5410200" cy="1145250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FFCC00"/>
                </a:solidFill>
                <a:latin typeface="STHupo" panose="020B0503020204020204" pitchFamily="2" charset="-122"/>
                <a:ea typeface="STHupo" panose="020B0503020204020204" pitchFamily="2" charset="-122"/>
              </a:rPr>
              <a:t>Parent/Player Informational Meeting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solidFill>
                  <a:srgbClr val="FFCC00"/>
                </a:solidFill>
                <a:latin typeface="STHupo" panose="020B0503020204020204" pitchFamily="2" charset="-122"/>
                <a:ea typeface="STHupo" panose="020B0503020204020204" pitchFamily="2" charset="-122"/>
              </a:rPr>
              <a:t>February 1, 2023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EF803A5-C992-4FBA-AF15-F67449DD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05100"/>
            <a:ext cx="505543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0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CA2869-D191-472F-9393-87BE4E412F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Grades 1-2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CDB2F75-279E-42FF-926F-B61E978A6D0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4953000" cy="4525963"/>
          </a:xfrm>
          <a:effectLst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Location: 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West Linn High School stadium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Practices: 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Sunday afternoons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Apr 2 – May 21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/>
              <a:t>Check webpage – “Youth Information” tab</a:t>
            </a:r>
            <a:br>
              <a:rPr lang="en-US" altLang="en-US" dirty="0">
                <a:solidFill>
                  <a:srgbClr val="FFCC00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13E3E-6D17-4C64-897A-5AB69213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CC00"/>
                </a:solidFill>
              </a:rPr>
              <a:t>Have child dressed and ready to go.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CC00"/>
                </a:solidFill>
              </a:rPr>
              <a:t>Parents leave children, </a:t>
            </a:r>
            <a:r>
              <a:rPr lang="en-US" altLang="en-US" u="sng" dirty="0">
                <a:solidFill>
                  <a:schemeClr val="bg1"/>
                </a:solidFill>
              </a:rPr>
              <a:t>do not come on field </a:t>
            </a:r>
            <a:r>
              <a:rPr lang="en-US" altLang="en-US" dirty="0">
                <a:solidFill>
                  <a:srgbClr val="FFCC00"/>
                </a:solidFill>
              </a:rPr>
              <a:t>or </a:t>
            </a:r>
            <a:r>
              <a:rPr lang="en-US" altLang="en-US" u="sng" dirty="0">
                <a:solidFill>
                  <a:schemeClr val="bg1"/>
                </a:solidFill>
              </a:rPr>
              <a:t>walk track.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CC00"/>
                </a:solidFill>
              </a:rPr>
              <a:t>Drills/fun games and basic skills focus with HS players.  </a:t>
            </a:r>
          </a:p>
          <a:p>
            <a:endParaRPr lang="en-US" dirty="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EE9152E-AE99-4634-AEC6-EFDE402DFF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Grade 3-4 Schedule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D47FB43-D416-45DB-A9C8-188539D3B49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00201"/>
            <a:ext cx="5384800" cy="4267199"/>
          </a:xfrm>
          <a:effectLst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Location: 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Mary S Young Park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Practice and Games: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Coach sets game schedule, posted online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March 20 – May 28</a:t>
            </a:r>
          </a:p>
          <a:p>
            <a:pPr marL="571500" indent="-457200" eaLnBrk="1" hangingPunct="1">
              <a:lnSpc>
                <a:spcPct val="90000"/>
              </a:lnSpc>
            </a:pPr>
            <a:r>
              <a:rPr lang="en-US" altLang="en-US" dirty="0"/>
              <a:t>Mon and Weds 5:30-7pm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b="1" dirty="0">
              <a:solidFill>
                <a:srgbClr val="FFCC0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5775EB-07EB-41E5-BAA2-09765853A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1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All teams practice two nights a week together (</a:t>
            </a:r>
            <a:r>
              <a:rPr lang="en-US" altLang="en-US" u="sng" dirty="0">
                <a:solidFill>
                  <a:schemeClr val="bg1"/>
                </a:solidFill>
              </a:rPr>
              <a:t>no extra individual team practices</a:t>
            </a:r>
            <a:r>
              <a:rPr lang="en-US" altLang="en-US" dirty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One game a week - show up 45 min early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Played like basketball - no offsides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Ensure child does not leave trash or equipment behind</a:t>
            </a:r>
          </a:p>
        </p:txBody>
      </p:sp>
      <p:pic>
        <p:nvPicPr>
          <p:cNvPr id="14340" name="Picture 12" descr="http://feeds2.yourstorewizards.com/3159/images/full/lacrosse-brine-equipment-bag-expedition.jpg">
            <a:extLst>
              <a:ext uri="{FF2B5EF4-FFF2-40B4-BE49-F238E27FC236}">
                <a16:creationId xmlns:a16="http://schemas.microsoft.com/office/drawing/2014/main" id="{B14212DD-A9FB-4785-BDD9-6BA20869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0" y="5532438"/>
            <a:ext cx="1219200" cy="103505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72287E-09B7-4257-9208-9AB84A0BC3B3}"/>
              </a:ext>
            </a:extLst>
          </p:cNvPr>
          <p:cNvSpPr txBox="1"/>
          <p:nvPr/>
        </p:nvSpPr>
        <p:spPr>
          <a:xfrm>
            <a:off x="3505200" y="5627334"/>
            <a:ext cx="5029200" cy="480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WL TEAMS ARE EQUAL!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927253F-9E03-40E9-BCBB-EF891C767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Grade 5-8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8E9594-9934-47E2-92A9-0B7A7B432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8384" y="2636836"/>
            <a:ext cx="5384800" cy="338296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Grades 7/8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sz="2800" dirty="0">
                <a:solidFill>
                  <a:schemeClr val="bg1"/>
                </a:solidFill>
              </a:rPr>
              <a:t>ay have some early faceoff and goalie training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Practices Tues and Thurs @ Parker Road (5:30-7:30 pm) with weekday/weekend games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2BB10-44C0-4C62-B2DC-B28DE4FB1239}"/>
              </a:ext>
            </a:extLst>
          </p:cNvPr>
          <p:cNvSpPr txBox="1"/>
          <p:nvPr/>
        </p:nvSpPr>
        <p:spPr>
          <a:xfrm>
            <a:off x="6190673" y="1752600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6C94546-E0AF-45E5-ABE7-EA537313F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43050"/>
            <a:ext cx="1600200" cy="937379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Location:</a:t>
            </a:r>
          </a:p>
          <a:p>
            <a:pPr>
              <a:defRPr/>
            </a:pPr>
            <a:endParaRPr lang="en-US" sz="2400" kern="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b="1" kern="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kern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kern="0" dirty="0"/>
              <a:t>   </a:t>
            </a:r>
            <a:endParaRPr lang="en-US" altLang="en-US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kern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62B269-687C-4C79-8349-DC157741F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43050"/>
            <a:ext cx="9164784" cy="937379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</a:rPr>
              <a:t>Practice: AH/Parker Road, March 20 – May 28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Games: Rosemont Ridge or WLHS  </a:t>
            </a:r>
            <a:endParaRPr lang="en-US" altLang="en-US" sz="2400" b="1" kern="0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kern="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400" b="1" kern="0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en-US" sz="2400" b="1" kern="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EEA9C46F-234B-F2BF-21FA-D034AAF758FD}"/>
              </a:ext>
            </a:extLst>
          </p:cNvPr>
          <p:cNvSpPr txBox="1">
            <a:spLocks/>
          </p:cNvSpPr>
          <p:nvPr/>
        </p:nvSpPr>
        <p:spPr bwMode="auto">
          <a:xfrm>
            <a:off x="609600" y="2636836"/>
            <a:ext cx="5384800" cy="3382964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Grades 5/6 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Practices Mon and Weds at Parker Road (5:30-7:15 pm) with weekday/weekend games). 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</a:rPr>
              <a:t>All players play all positions!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61B6840-B68A-4258-974B-CCC18B220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Grade 5-8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AB2B0A-6ACE-4340-A417-F6D012216E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u="sng" dirty="0">
                <a:solidFill>
                  <a:schemeClr val="bg1"/>
                </a:solidFill>
              </a:rPr>
              <a:t>No parents on school property.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Ensure child does not leave trash or equipment behind (lax bag?)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ALL WL TEAMS ARE EQUAL (no A, B, C teams</a:t>
            </a:r>
            <a:r>
              <a:rPr lang="en-US" altLang="en-US" dirty="0">
                <a:solidFill>
                  <a:schemeClr val="bg1"/>
                </a:solidFill>
              </a:rPr>
              <a:t> - </a:t>
            </a:r>
            <a:r>
              <a:rPr lang="en-US" altLang="en-US" sz="2800" dirty="0">
                <a:solidFill>
                  <a:schemeClr val="bg1"/>
                </a:solidFill>
              </a:rPr>
              <a:t>We are in Division 1 (not Premiere League)</a:t>
            </a:r>
            <a:r>
              <a:rPr lang="en-US" altLang="en-US" sz="2800" dirty="0">
                <a:solidFill>
                  <a:srgbClr val="FFCC00"/>
                </a:solidFill>
              </a:rPr>
              <a:t>   </a:t>
            </a:r>
          </a:p>
          <a:p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8B7F478-CA29-52D7-F1BF-C06CC10587A5}"/>
              </a:ext>
            </a:extLst>
          </p:cNvPr>
          <p:cNvSpPr txBox="1">
            <a:spLocks/>
          </p:cNvSpPr>
          <p:nvPr/>
        </p:nvSpPr>
        <p:spPr bwMode="auto">
          <a:xfrm>
            <a:off x="609601" y="1600201"/>
            <a:ext cx="5384800" cy="4525963"/>
          </a:xfrm>
          <a:prstGeom prst="rect">
            <a:avLst/>
          </a:prstGeom>
          <a:solidFill>
            <a:srgbClr val="2C573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</a:rPr>
              <a:t>Two practices (Alison Henderson Field) and a Sat game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Teams practice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Players suit up before taking practice field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2EDF9D6-BB5C-405A-8A89-BD87DF1C3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/>
              <a:t>WLYL Select Team </a:t>
            </a:r>
            <a:br>
              <a:rPr lang="en-US" altLang="en-US" b="1" dirty="0"/>
            </a:br>
            <a:r>
              <a:rPr lang="en-US" altLang="en-US" sz="4000" b="1" i="1" dirty="0"/>
              <a:t>Grades 5-8</a:t>
            </a:r>
            <a:endParaRPr lang="en-US" altLang="en-US" b="1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13F557-F8AB-5052-A7B3-0CB8F7561778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525963"/>
          </a:xfrm>
          <a:prstGeom prst="rect">
            <a:avLst/>
          </a:prstGeom>
          <a:solidFill>
            <a:srgbClr val="2E5940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800" b="1" u="sng" dirty="0">
                <a:solidFill>
                  <a:schemeClr val="bg1"/>
                </a:solidFill>
              </a:rPr>
              <a:t>Late April</a:t>
            </a:r>
            <a:r>
              <a:rPr lang="en-US" altLang="en-US" sz="2800" b="1" dirty="0">
                <a:solidFill>
                  <a:schemeClr val="bg1"/>
                </a:solidFill>
              </a:rPr>
              <a:t>  - Tryouts for 5/6 and 7/8 Select takes place after Spring games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chemeClr val="bg1"/>
                </a:solidFill>
              </a:rPr>
              <a:t>Must meet all regular commitments (games, etc.) if you play Select.</a:t>
            </a:r>
          </a:p>
          <a:p>
            <a:pPr>
              <a:defRPr/>
            </a:pPr>
            <a:endParaRPr lang="en-US" altLang="en-US" sz="2400" b="1" dirty="0">
              <a:solidFill>
                <a:schemeClr val="bg1"/>
              </a:solidFill>
            </a:endParaRPr>
          </a:p>
          <a:p>
            <a:endParaRPr lang="en-US" sz="4400" b="1" dirty="0"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0FEF466-4C8B-486A-B33E-B15870A56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/>
              <a:t>Parental Responsibilities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B00F88B-EC59-45F4-BDD4-F4EE7C8ED2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u="sng" dirty="0">
                <a:solidFill>
                  <a:schemeClr val="bg1"/>
                </a:solidFill>
              </a:rPr>
              <a:t>Learn the game from your child</a:t>
            </a:r>
            <a:r>
              <a:rPr lang="en-US" altLang="en-US" dirty="0">
                <a:solidFill>
                  <a:schemeClr val="bg1"/>
                </a:solidFill>
              </a:rPr>
              <a:t>: Attend a WLHS or JV game with your child, watch </a:t>
            </a:r>
            <a:r>
              <a:rPr lang="en-US" altLang="en-US" dirty="0">
                <a:solidFill>
                  <a:schemeClr val="bg1"/>
                </a:solidFill>
                <a:effectLst/>
              </a:rPr>
              <a:t>college</a:t>
            </a:r>
            <a:r>
              <a:rPr lang="en-US" altLang="en-US" dirty="0">
                <a:solidFill>
                  <a:schemeClr val="bg1"/>
                </a:solidFill>
              </a:rPr>
              <a:t> games on ESPN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u="sng" dirty="0">
                <a:solidFill>
                  <a:schemeClr val="bg1"/>
                </a:solidFill>
              </a:rPr>
              <a:t>Be punctual </a:t>
            </a:r>
            <a:r>
              <a:rPr lang="en-US" altLang="en-US" dirty="0">
                <a:solidFill>
                  <a:schemeClr val="bg1"/>
                </a:solidFill>
              </a:rPr>
              <a:t>for practice PICKUP and game day arrival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Field for MSY and WLHS - </a:t>
            </a:r>
            <a:r>
              <a:rPr lang="en-US" altLang="en-US" sz="3200" u="sng" dirty="0">
                <a:solidFill>
                  <a:schemeClr val="bg1"/>
                </a:solidFill>
              </a:rPr>
              <a:t>not parking lot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u="sng" dirty="0">
                <a:solidFill>
                  <a:schemeClr val="bg1"/>
                </a:solidFill>
              </a:rPr>
              <a:t>Do not attend practice</a:t>
            </a:r>
            <a:r>
              <a:rPr lang="en-US" altLang="en-US" dirty="0">
                <a:solidFill>
                  <a:schemeClr val="bg1"/>
                </a:solidFill>
              </a:rPr>
              <a:t>: Drop them off and leave them with us. Do not walk the track or approach your child.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bg1"/>
                </a:solidFill>
              </a:rPr>
              <a:t>No snacks, no team names (Lions), no trophies…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solidFill>
                  <a:schemeClr val="bg1"/>
                </a:solidFill>
              </a:rPr>
              <a:t>Games: Sit opposite the team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241B09A-94D0-4666-A4AE-BD50FA3A1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Parental Responsibilities (cont.)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E1CA46A-E231-4F7E-83C2-4DC974BEE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chemeClr val="bg1"/>
                </a:solidFill>
              </a:rPr>
              <a:t>Do not complain about the officiating!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dirty="0">
                <a:solidFill>
                  <a:schemeClr val="bg1"/>
                </a:solidFill>
              </a:rPr>
              <a:t>Do not approach the coaches/refs after a game about an issue - give them a break and let them go home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dirty="0">
                <a:solidFill>
                  <a:schemeClr val="bg1"/>
                </a:solidFill>
              </a:rPr>
              <a:t>Major Problems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FFCC00"/>
                </a:solidFill>
              </a:rPr>
              <a:t>Directly to coaches via email or phone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altLang="en-US" dirty="0">
                <a:solidFill>
                  <a:srgbClr val="FFCC00"/>
                </a:solidFill>
              </a:rPr>
              <a:t>If it’s </a:t>
            </a:r>
            <a:r>
              <a:rPr lang="en-US" altLang="en-US" u="sng" dirty="0">
                <a:solidFill>
                  <a:srgbClr val="FFCC00"/>
                </a:solidFill>
              </a:rPr>
              <a:t>major</a:t>
            </a:r>
            <a:r>
              <a:rPr lang="en-US" altLang="en-US" dirty="0">
                <a:solidFill>
                  <a:srgbClr val="FFCC00"/>
                </a:solidFill>
              </a:rPr>
              <a:t>, contact WLYL Board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en-US" altLang="en-US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en-US" altLang="en-US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sign, screenshot&#10;&#10;Description automatically generated">
            <a:extLst>
              <a:ext uri="{FF2B5EF4-FFF2-40B4-BE49-F238E27FC236}">
                <a16:creationId xmlns:a16="http://schemas.microsoft.com/office/drawing/2014/main" id="{6B3FF3D2-BDCC-40BD-99DA-C7A2BDDA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457200"/>
            <a:ext cx="9889067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0B5D6AE-48B5-4D3C-9A80-DADC2D632222}"/>
              </a:ext>
            </a:extLst>
          </p:cNvPr>
          <p:cNvSpPr txBox="1">
            <a:spLocks noChangeArrowheads="1"/>
          </p:cNvSpPr>
          <p:nvPr/>
        </p:nvSpPr>
        <p:spPr>
          <a:xfrm>
            <a:off x="1398587" y="76200"/>
            <a:ext cx="9069388" cy="1143000"/>
          </a:xfrm>
          <a:prstGeom prst="rect">
            <a:avLst/>
          </a:prstGeo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 b="1" u="sng" kern="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4CDE4-CBCA-4FC1-B259-F98EF6720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kern="0" dirty="0"/>
              <a:t>WLYL Coaches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E462E-F91A-409E-9CE3-58AA9821C8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Head coaches are former players (we </a:t>
            </a:r>
            <a:r>
              <a:rPr lang="en-US" altLang="en-US" sz="3000" b="1" dirty="0">
                <a:solidFill>
                  <a:schemeClr val="bg1"/>
                </a:solidFill>
              </a:rPr>
              <a:t>do</a:t>
            </a:r>
            <a:r>
              <a:rPr lang="en-US" altLang="en-US" sz="3000" dirty="0">
                <a:solidFill>
                  <a:schemeClr val="bg1"/>
                </a:solidFill>
              </a:rPr>
              <a:t> need </a:t>
            </a:r>
            <a:r>
              <a:rPr lang="en-US" altLang="en-US" sz="3000" u="sng" dirty="0">
                <a:solidFill>
                  <a:schemeClr val="bg1"/>
                </a:solidFill>
              </a:rPr>
              <a:t>level-headed</a:t>
            </a:r>
            <a:r>
              <a:rPr lang="en-US" altLang="en-US" sz="3000" dirty="0">
                <a:solidFill>
                  <a:schemeClr val="bg1"/>
                </a:solidFill>
              </a:rPr>
              <a:t> parents as Asst. coaches)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Ensure all kids play, have fun, and be a role model (no Bobby Knights)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A21CE-A85B-4A75-8EE1-1927C3769F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</a:rPr>
              <a:t>If your child misbehaves, coaches will remove them from practice and ask that you talk with them about proper behavior before returning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3000" u="sng" dirty="0">
                <a:solidFill>
                  <a:schemeClr val="bg1"/>
                </a:solidFill>
              </a:rPr>
              <a:t>Coaches can’t leave practice/games field until all kids are picked up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392E1C9-3AC1-45C8-AB13-63BC13825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Player Responsibilities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9F909C2-E34D-4A8B-ADD1-FE597871DF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ts val="800"/>
              </a:spcBef>
              <a:defRPr/>
            </a:pPr>
            <a:r>
              <a:rPr lang="en-US" altLang="en-US" sz="3400" dirty="0">
                <a:solidFill>
                  <a:schemeClr val="bg1"/>
                </a:solidFill>
              </a:rPr>
              <a:t>No trash talk to opposing players or to kids from other teams at any lacrosse function! You represent </a:t>
            </a:r>
            <a:r>
              <a:rPr lang="en-US" altLang="en-US" sz="3400" u="sng" dirty="0">
                <a:solidFill>
                  <a:schemeClr val="bg1"/>
                </a:solidFill>
              </a:rPr>
              <a:t>West Linn - show class.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Demonstrate good sportsmanship: Bump fists with the other team (“good game”).</a:t>
            </a:r>
          </a:p>
          <a:p>
            <a:pPr eaLnBrk="1" hangingPunct="1">
              <a:spcBef>
                <a:spcPts val="800"/>
              </a:spcBef>
              <a:defRPr/>
            </a:pPr>
            <a:r>
              <a:rPr lang="en-US" altLang="en-US" sz="3400" u="sng" dirty="0">
                <a:solidFill>
                  <a:schemeClr val="bg1"/>
                </a:solidFill>
              </a:rPr>
              <a:t>Be accountable:</a:t>
            </a:r>
            <a:r>
              <a:rPr lang="en-US" altLang="en-US" sz="3400" dirty="0">
                <a:solidFill>
                  <a:schemeClr val="bg1"/>
                </a:solidFill>
              </a:rPr>
              <a:t> If you commit a penalty, own up to it.</a:t>
            </a:r>
            <a:endParaRPr lang="en-US" altLang="en-US" sz="3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EA7421E-4B74-4009-8DAB-DBE426308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BOARD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CF7C23-FA8B-4045-A40B-50348A667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President – Joe Brookhouse</a:t>
            </a:r>
          </a:p>
          <a:p>
            <a:r>
              <a:rPr lang="en-US" altLang="en-US" dirty="0"/>
              <a:t>Vice President/Scheduling – Heidi Lopez</a:t>
            </a:r>
          </a:p>
          <a:p>
            <a:r>
              <a:rPr lang="en-US" altLang="en-US" dirty="0"/>
              <a:t>Treasurer – Scott Mueller</a:t>
            </a:r>
          </a:p>
          <a:p>
            <a:r>
              <a:rPr lang="en-US" altLang="en-US" dirty="0"/>
              <a:t>Equipment – Jenni </a:t>
            </a:r>
            <a:r>
              <a:rPr lang="en-US" altLang="en-US" dirty="0" err="1"/>
              <a:t>Sclater</a:t>
            </a:r>
            <a:endParaRPr lang="en-US" altLang="en-US" dirty="0"/>
          </a:p>
          <a:p>
            <a:r>
              <a:rPr lang="en-US" altLang="en-US" dirty="0"/>
              <a:t>Referees – Mark Flood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116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BAB2FE3-DAFC-4087-A7BD-C63DB2E4A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CC00"/>
                </a:solidFill>
              </a:rPr>
              <a:t>Player Responsibilities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3820E82-07B1-4554-AB85-BE2A119423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Treat officials with respect: </a:t>
            </a:r>
            <a:r>
              <a:rPr lang="en-US" altLang="en-US" sz="3600" u="sng" dirty="0">
                <a:solidFill>
                  <a:schemeClr val="bg1"/>
                </a:solidFill>
              </a:rPr>
              <a:t>Do not complain about the refs or say that was a bad call.</a:t>
            </a:r>
            <a:r>
              <a:rPr lang="en-US" altLang="en-US" sz="3600" dirty="0">
                <a:solidFill>
                  <a:schemeClr val="bg1"/>
                </a:solidFill>
              </a:rPr>
              <a:t> Thank them after the game.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Do not leave trash or your equipment - clean the field after the game/practice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Bullying is not tolerated </a:t>
            </a:r>
          </a:p>
          <a:p>
            <a:pPr eaLnBrk="1" hangingPunct="1">
              <a:spcBef>
                <a:spcPts val="1200"/>
              </a:spcBef>
              <a:buFontTx/>
              <a:buNone/>
              <a:defRPr/>
            </a:pPr>
            <a:endParaRPr lang="en-US" altLang="en-US" sz="3600" dirty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en-US" altLang="en-US" sz="40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0611F53-FF16-4DF7-8A84-59CCA121F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Player Responsibilities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F3682E1-66AA-440D-9FEB-537567FB7F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ts val="1000"/>
              </a:spcBef>
              <a:defRPr/>
            </a:pPr>
            <a:r>
              <a:rPr lang="en-US" altLang="en-US" sz="3400" dirty="0">
                <a:solidFill>
                  <a:schemeClr val="bg1"/>
                </a:solidFill>
              </a:rPr>
              <a:t>Put on </a:t>
            </a:r>
            <a:r>
              <a:rPr lang="en-US" altLang="en-US" sz="3400" i="1" dirty="0">
                <a:solidFill>
                  <a:schemeClr val="bg1"/>
                </a:solidFill>
              </a:rPr>
              <a:t>all</a:t>
            </a:r>
            <a:r>
              <a:rPr lang="en-US" altLang="en-US" sz="3400" dirty="0">
                <a:solidFill>
                  <a:schemeClr val="bg1"/>
                </a:solidFill>
              </a:rPr>
              <a:t> your equipment before taking the practice field 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en-US" sz="3400" dirty="0">
                <a:solidFill>
                  <a:schemeClr val="bg1"/>
                </a:solidFill>
              </a:rPr>
              <a:t>Shoot overhand and use two (2) hands on a groundball 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en-US" sz="3400" dirty="0">
                <a:solidFill>
                  <a:schemeClr val="bg1"/>
                </a:solidFill>
              </a:rPr>
              <a:t>Be a good positive teammate - some kids are beginners and need your support</a:t>
            </a:r>
          </a:p>
          <a:p>
            <a:pPr eaLnBrk="1" hangingPunct="1">
              <a:spcBef>
                <a:spcPts val="1000"/>
              </a:spcBef>
              <a:defRPr/>
            </a:pPr>
            <a:r>
              <a:rPr lang="en-US" altLang="en-US" sz="3400" dirty="0">
                <a:solidFill>
                  <a:schemeClr val="bg1"/>
                </a:solidFill>
              </a:rPr>
              <a:t>After your goal, thank the teammate who gave you an assist</a:t>
            </a:r>
          </a:p>
          <a:p>
            <a:pPr eaLnBrk="1" hangingPunct="1">
              <a:spcBef>
                <a:spcPts val="1000"/>
              </a:spcBef>
              <a:defRPr/>
            </a:pPr>
            <a:endParaRPr lang="en-US" altLang="en-US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653" name="Rectangle 7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E0765103-0B45-4153-B601-D78E1E968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29200" y="1219200"/>
            <a:ext cx="6251110" cy="1828800"/>
          </a:xfrm>
          <a:effectLst>
            <a:softEdge rad="63500"/>
          </a:effectLst>
        </p:spPr>
        <p:txBody>
          <a:bodyPr anchor="b">
            <a:normAutofit fontScale="90000"/>
          </a:bodyPr>
          <a:lstStyle/>
          <a:p>
            <a:pPr algn="l">
              <a:lnSpc>
                <a:spcPct val="130000"/>
              </a:lnSpc>
              <a:spcBef>
                <a:spcPts val="1800"/>
              </a:spcBef>
            </a:pPr>
            <a:r>
              <a:rPr lang="en-US" altLang="en-US" sz="5400" dirty="0"/>
              <a:t>Alison Henderson Field</a:t>
            </a:r>
            <a:br>
              <a:rPr lang="en-US" altLang="en-US" sz="3800" dirty="0"/>
            </a:br>
            <a:r>
              <a:rPr lang="en-US" altLang="en-US" sz="3800" dirty="0"/>
              <a:t>Parker Road Behind Safeway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070B2A6F-82F6-4E79-B174-264C76A5C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0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8F02765-1656-4030-9807-71F2AB0525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40" y="189968"/>
            <a:ext cx="4460670" cy="1645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kern="1200" dirty="0">
                <a:solidFill>
                  <a:schemeClr val="tx1"/>
                </a:solidFill>
              </a:rPr>
              <a:t>Pink Shirts/Cooper Hill #2</a:t>
            </a:r>
            <a:br>
              <a:rPr lang="en-US" altLang="en-US" sz="3200" kern="1200" dirty="0">
                <a:solidFill>
                  <a:schemeClr val="tx1"/>
                </a:solidFill>
              </a:rPr>
            </a:br>
            <a:r>
              <a:rPr lang="en-US" altLang="en-US" sz="3200" kern="1200" dirty="0">
                <a:solidFill>
                  <a:schemeClr val="tx1"/>
                </a:solidFill>
              </a:rPr>
              <a:t>CH2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9" name="Picture 11">
            <a:extLst>
              <a:ext uri="{FF2B5EF4-FFF2-40B4-BE49-F238E27FC236}">
                <a16:creationId xmlns:a16="http://schemas.microsoft.com/office/drawing/2014/main" id="{B2FB9B9B-58DF-46CD-88F1-C3D7A4DEB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" b="-3"/>
          <a:stretch/>
        </p:blipFill>
        <p:spPr bwMode="auto">
          <a:xfrm>
            <a:off x="5009463" y="535696"/>
            <a:ext cx="3775899" cy="323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8" name="Picture 10">
            <a:extLst>
              <a:ext uri="{FF2B5EF4-FFF2-40B4-BE49-F238E27FC236}">
                <a16:creationId xmlns:a16="http://schemas.microsoft.com/office/drawing/2014/main" id="{FF1B990A-FD16-4858-85B0-6AE7956FF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294" r="-545" b="25421"/>
          <a:stretch/>
        </p:blipFill>
        <p:spPr bwMode="auto">
          <a:xfrm>
            <a:off x="9292927" y="615896"/>
            <a:ext cx="2438503" cy="243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7" name="Picture 9">
            <a:extLst>
              <a:ext uri="{FF2B5EF4-FFF2-40B4-BE49-F238E27FC236}">
                <a16:creationId xmlns:a16="http://schemas.microsoft.com/office/drawing/2014/main" id="{7A53C097-5EA9-45E0-BA1A-E636A2C2B2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6" r="5" b="9362"/>
          <a:stretch/>
        </p:blipFill>
        <p:spPr bwMode="auto">
          <a:xfrm>
            <a:off x="5009463" y="4352941"/>
            <a:ext cx="3775899" cy="199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">
            <a:extLst>
              <a:ext uri="{FF2B5EF4-FFF2-40B4-BE49-F238E27FC236}">
                <a16:creationId xmlns:a16="http://schemas.microsoft.com/office/drawing/2014/main" id="{8F77614B-7861-4F3F-AFB4-9BD77C59FD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0776"/>
          <a:stretch/>
        </p:blipFill>
        <p:spPr bwMode="auto">
          <a:xfrm>
            <a:off x="9279639" y="4004669"/>
            <a:ext cx="2438503" cy="20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6CFCD8-59CB-443C-9CE7-483392F34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267572"/>
            <a:ext cx="5369073" cy="1916171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66035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01D9AE12-50B0-4089-8F56-CE6AE3699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2023 Apparel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18D5-8D04-4511-8A7C-0F3F97C18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9330" y="1547019"/>
            <a:ext cx="5384800" cy="6095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https://www.kadmark.com/wllax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2666D-14CD-4F32-B9D1-FF3EECDFF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86000"/>
            <a:ext cx="662946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01D9AE12-50B0-4089-8F56-CE6AE3699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/>
              <a:t>Facebook Page</a:t>
            </a:r>
            <a:endParaRPr lang="en-US" altLang="en-US" b="1" dirty="0">
              <a:solidFill>
                <a:srgbClr val="FFCC00"/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FB9BE7D-3188-4524-ABCC-4268A8A2A2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990" b="13258"/>
          <a:stretch/>
        </p:blipFill>
        <p:spPr>
          <a:xfrm>
            <a:off x="2286000" y="2286000"/>
            <a:ext cx="7620000" cy="381000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C51100-B05E-41FA-AB72-CA67A479D3D2}"/>
              </a:ext>
            </a:extLst>
          </p:cNvPr>
          <p:cNvSpPr txBox="1"/>
          <p:nvPr/>
        </p:nvSpPr>
        <p:spPr>
          <a:xfrm>
            <a:off x="3048000" y="1620986"/>
            <a:ext cx="6096000" cy="461665"/>
          </a:xfrm>
          <a:prstGeom prst="rect">
            <a:avLst/>
          </a:prstGeom>
          <a:solidFill>
            <a:srgbClr val="2B503A">
              <a:tint val="66000"/>
              <a:satMod val="160000"/>
            </a:srgb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https://www.facebook.com/westlinnyouthlax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2200395C-4E23-4E99-9B76-1AAAB3FB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6692" y="155628"/>
            <a:ext cx="5638800" cy="654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://media.oregonlive.com/education_impact/photo/cooperhilljpg-559290f9f6d3b373.jpg">
            <a:extLst>
              <a:ext uri="{FF2B5EF4-FFF2-40B4-BE49-F238E27FC236}">
                <a16:creationId xmlns:a16="http://schemas.microsoft.com/office/drawing/2014/main" id="{CE9F3600-A196-4F80-B5D2-23F3FAF36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7"/>
          <a:stretch/>
        </p:blipFill>
        <p:spPr bwMode="auto">
          <a:xfrm>
            <a:off x="3132160" y="1021"/>
            <a:ext cx="9059839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9C06E-F23A-454F-B7BC-4E189C3EDEFB}"/>
              </a:ext>
            </a:extLst>
          </p:cNvPr>
          <p:cNvSpPr txBox="1"/>
          <p:nvPr/>
        </p:nvSpPr>
        <p:spPr>
          <a:xfrm>
            <a:off x="6556100" y="1099671"/>
            <a:ext cx="4972511" cy="1719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6000" kern="1200" dirty="0">
                <a:latin typeface="Aharoni" panose="020B0604020202020204" pitchFamily="2" charset="-79"/>
                <a:ea typeface="+mj-ea"/>
                <a:cs typeface="Aharoni" panose="020B0604020202020204" pitchFamily="2" charset="-79"/>
              </a:rPr>
              <a:t>Thank You</a:t>
            </a:r>
          </a:p>
        </p:txBody>
      </p:sp>
      <p:sp>
        <p:nvSpPr>
          <p:cNvPr id="92" name="Freeform: Shape 8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4EF803A5-C992-4FBA-AF15-F67449DD3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2705100"/>
            <a:ext cx="505543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749E428-6EE5-42C0-A8EC-B0D72A117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Philosophy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5F38CC2-474E-4B2B-954D-5122A96DC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Focus on FUN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Practice is mandatory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Sportsmanship is Paramount - Not wins and losses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No team/carpooling requests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bg1"/>
                </a:solidFill>
              </a:rPr>
              <a:t>Kids play with same grade group - we don’t play up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dirty="0">
              <a:solidFill>
                <a:srgbClr val="FFCC00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u="sng" dirty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altLang="en-US" sz="2800" u="sng" dirty="0">
              <a:solidFill>
                <a:schemeClr val="bg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FontTx/>
              <a:buNone/>
            </a:pPr>
            <a:endParaRPr lang="en-US" altLang="en-US" sz="28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1CD8A81-8F2A-43D9-87F6-0843342E26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CC00"/>
                </a:solidFill>
              </a:rPr>
              <a:t>Weather &amp; WLWV SD Policy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EF834F8-9417-4AA5-8549-BE38CACC6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46237"/>
            <a:ext cx="10972800" cy="4525963"/>
          </a:xfrm>
          <a:effectLst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chemeClr val="bg1"/>
                </a:solidFill>
              </a:rPr>
              <a:t>We play sun, rain, snow, etc.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chemeClr val="bg1"/>
                </a:solidFill>
              </a:rPr>
              <a:t>We follow field closures for WLWV School District and WL Parks</a:t>
            </a:r>
          </a:p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If lightning or thunder:</a:t>
            </a:r>
          </a:p>
          <a:p>
            <a:pPr lvl="1" eaLnBrk="1" hangingPunct="1"/>
            <a:r>
              <a:rPr lang="en-US" altLang="en-US" sz="3200" dirty="0">
                <a:solidFill>
                  <a:schemeClr val="bg1"/>
                </a:solidFill>
              </a:rPr>
              <a:t>Activities stop</a:t>
            </a:r>
          </a:p>
          <a:p>
            <a:pPr lvl="1" eaLnBrk="1" hangingPunct="1"/>
            <a:r>
              <a:rPr lang="en-US" altLang="en-US" sz="3200" dirty="0">
                <a:solidFill>
                  <a:schemeClr val="bg1"/>
                </a:solidFill>
              </a:rPr>
              <a:t>Resume 30 minutes after last reported sighting/sound</a:t>
            </a:r>
          </a:p>
          <a:p>
            <a:pPr lvl="1" eaLnBrk="1" hangingPunct="1"/>
            <a:r>
              <a:rPr lang="en-US" altLang="en-US" sz="3200" dirty="0">
                <a:solidFill>
                  <a:schemeClr val="bg1"/>
                </a:solidFill>
              </a:rPr>
              <a:t>Be on call!</a:t>
            </a:r>
          </a:p>
          <a:p>
            <a:pPr eaLnBrk="1" hangingPunct="1"/>
            <a:endParaRPr lang="en-US" altLang="en-US" sz="3600" dirty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endParaRPr lang="en-US" altLang="en-US" sz="3600" dirty="0">
              <a:solidFill>
                <a:srgbClr val="FFCC00"/>
              </a:solidFill>
            </a:endParaRPr>
          </a:p>
          <a:p>
            <a:pPr eaLnBrk="1" hangingPunct="1"/>
            <a:endParaRPr lang="en-US" altLang="en-US" sz="36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A00721F-90F2-46CF-A6D7-DBA342478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Concussion Protocol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482FBD3-2534-431D-8483-F930E21102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If child sustains head injury, he sits and removes equipment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Parents take child to MD for concussion testing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Parents notify coach and WLYL President/Vice President or Mark Flood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Child sits until MD clearance </a:t>
            </a:r>
            <a:r>
              <a:rPr lang="en-US" altLang="en-US" sz="2800" dirty="0"/>
              <a:t>(we need MD paperwork)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After MD clearance, child resumes light workouts - </a:t>
            </a:r>
            <a:r>
              <a:rPr lang="en-US" altLang="en-US" sz="2800" dirty="0"/>
              <a:t>no contact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If child experiences no ill effects from workouts, he resumes play with Parental/MD consent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8D015EE-F1F9-475A-93F6-43EC161A2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Equipment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B148EAA-5A08-45B2-86A7-58C1DFA78A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600" y="1676400"/>
            <a:ext cx="8001000" cy="4571999"/>
          </a:xfrm>
        </p:spPr>
        <p:txBody>
          <a:bodyPr numCol="2"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Stick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Shoulder pads, arm pads, gloves - </a:t>
            </a:r>
            <a:r>
              <a:rPr lang="en-US" altLang="en-US" dirty="0"/>
              <a:t>Get fitted!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Helmet properly fitted and buckled. Name taped on front and back of helmet.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Mouthpiece </a:t>
            </a:r>
            <a:r>
              <a:rPr lang="en-US" altLang="en-US" dirty="0"/>
              <a:t>(no mouthpiece = no play)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Tied cleats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Water Bottle w/ Child’s Name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Athletic Supporter and Cup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WLYL Shorts and Jersey</a:t>
            </a:r>
          </a:p>
        </p:txBody>
      </p:sp>
      <p:pic>
        <p:nvPicPr>
          <p:cNvPr id="9220" name="Picture 5" descr="Posted by Kristen @ Inspired Whims at 10:12 AM">
            <a:extLst>
              <a:ext uri="{FF2B5EF4-FFF2-40B4-BE49-F238E27FC236}">
                <a16:creationId xmlns:a16="http://schemas.microsoft.com/office/drawing/2014/main" id="{670835C3-2F2B-4754-AF88-6A92D01E7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r="26966"/>
          <a:stretch/>
        </p:blipFill>
        <p:spPr bwMode="auto">
          <a:xfrm>
            <a:off x="10377009" y="1905001"/>
            <a:ext cx="513826" cy="117445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>
            <a:extLst>
              <a:ext uri="{FF2B5EF4-FFF2-40B4-BE49-F238E27FC236}">
                <a16:creationId xmlns:a16="http://schemas.microsoft.com/office/drawing/2014/main" id="{69F6D18F-FCD5-45D6-B5D1-82CC615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1421" y="2307285"/>
            <a:ext cx="671979" cy="3693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CC00"/>
                </a:solidFill>
              </a:rPr>
              <a:t> NO!</a:t>
            </a:r>
          </a:p>
        </p:txBody>
      </p:sp>
      <p:pic>
        <p:nvPicPr>
          <p:cNvPr id="9222" name="Picture 8" descr="th?id=H">
            <a:extLst>
              <a:ext uri="{FF2B5EF4-FFF2-40B4-BE49-F238E27FC236}">
                <a16:creationId xmlns:a16="http://schemas.microsoft.com/office/drawing/2014/main" id="{F967CE17-485B-440A-B46E-B7011F05B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67"/>
          <a:stretch/>
        </p:blipFill>
        <p:spPr bwMode="auto">
          <a:xfrm>
            <a:off x="9751205" y="1905000"/>
            <a:ext cx="513827" cy="117445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 descr="th?id=H">
            <a:extLst>
              <a:ext uri="{FF2B5EF4-FFF2-40B4-BE49-F238E27FC236}">
                <a16:creationId xmlns:a16="http://schemas.microsoft.com/office/drawing/2014/main" id="{74672C9D-B3C3-45FC-B9F9-7E7B6E025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5" t="1233" r="26640" b="-1233"/>
          <a:stretch/>
        </p:blipFill>
        <p:spPr bwMode="auto">
          <a:xfrm>
            <a:off x="9101181" y="1905001"/>
            <a:ext cx="513827" cy="117445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th?id=H">
            <a:extLst>
              <a:ext uri="{FF2B5EF4-FFF2-40B4-BE49-F238E27FC236}">
                <a16:creationId xmlns:a16="http://schemas.microsoft.com/office/drawing/2014/main" id="{BD412CE8-9EDA-4E8A-B583-725FDBEA4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079" y="3352800"/>
            <a:ext cx="2286000" cy="22860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15">
            <a:extLst>
              <a:ext uri="{FF2B5EF4-FFF2-40B4-BE49-F238E27FC236}">
                <a16:creationId xmlns:a16="http://schemas.microsoft.com/office/drawing/2014/main" id="{69D467EC-1A1E-4907-BC32-EAAE5EECF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0" y="4312443"/>
            <a:ext cx="7175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CC00"/>
                </a:solidFill>
              </a:rPr>
              <a:t>YES!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C7E35-5F1B-45F1-B728-57160877C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LaxNW</a:t>
            </a:r>
            <a:r>
              <a:rPr lang="en-US" dirty="0"/>
              <a:t> 2023 Player Package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63AF2-2E8C-4574-9671-23397D96F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2003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Individual</a:t>
            </a:r>
          </a:p>
          <a:p>
            <a:r>
              <a:rPr lang="en-US" dirty="0">
                <a:solidFill>
                  <a:schemeClr val="bg1"/>
                </a:solidFill>
              </a:rPr>
              <a:t>STX Stallion 75 Gloves - $30</a:t>
            </a:r>
          </a:p>
          <a:p>
            <a:r>
              <a:rPr lang="en-US" dirty="0">
                <a:solidFill>
                  <a:schemeClr val="bg1"/>
                </a:solidFill>
              </a:rPr>
              <a:t>STX Stallion 75 Elbow Pad - $25</a:t>
            </a:r>
          </a:p>
          <a:p>
            <a:r>
              <a:rPr lang="en-US" dirty="0">
                <a:solidFill>
                  <a:schemeClr val="bg1"/>
                </a:solidFill>
              </a:rPr>
              <a:t>STX Stallion Shoulder Pad - $35</a:t>
            </a:r>
          </a:p>
          <a:p>
            <a:r>
              <a:rPr lang="en-US" dirty="0">
                <a:solidFill>
                  <a:schemeClr val="bg1"/>
                </a:solidFill>
              </a:rPr>
              <a:t>STV Stallion Complete Stick - $40</a:t>
            </a:r>
          </a:p>
          <a:p>
            <a:r>
              <a:rPr lang="en-US" dirty="0">
                <a:solidFill>
                  <a:schemeClr val="bg1"/>
                </a:solidFill>
              </a:rPr>
              <a:t>Cascade Helmets - $xx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EC8FA2-1A09-489E-85C8-674D3D954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27431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Combo</a:t>
            </a:r>
          </a:p>
          <a:p>
            <a:r>
              <a:rPr lang="en-US" dirty="0">
                <a:solidFill>
                  <a:schemeClr val="bg1"/>
                </a:solidFill>
              </a:rPr>
              <a:t>Glove, Elbow, Shoulder - $80</a:t>
            </a:r>
          </a:p>
          <a:p>
            <a:r>
              <a:rPr lang="en-US" dirty="0">
                <a:solidFill>
                  <a:schemeClr val="bg1"/>
                </a:solidFill>
              </a:rPr>
              <a:t>Glove, Elbow, Shoulder, &amp; Stick - $115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7FCE4C8-318A-4B6B-3D80-9C880ED99031}"/>
              </a:ext>
            </a:extLst>
          </p:cNvPr>
          <p:cNvSpPr txBox="1">
            <a:spLocks/>
          </p:cNvSpPr>
          <p:nvPr/>
        </p:nvSpPr>
        <p:spPr bwMode="auto">
          <a:xfrm>
            <a:off x="609600" y="5036388"/>
            <a:ext cx="7543800" cy="4572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i="1" kern="0" dirty="0">
                <a:solidFill>
                  <a:schemeClr val="bg1"/>
                </a:solidFill>
              </a:rPr>
              <a:t>Combos are limited to the above listed products – no substitutions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E6CA37DF-B4AC-65E4-D605-18D9F5D8D153}"/>
              </a:ext>
            </a:extLst>
          </p:cNvPr>
          <p:cNvSpPr txBox="1">
            <a:spLocks/>
          </p:cNvSpPr>
          <p:nvPr/>
        </p:nvSpPr>
        <p:spPr bwMode="auto">
          <a:xfrm>
            <a:off x="8458200" y="5264988"/>
            <a:ext cx="3124200" cy="1447800"/>
          </a:xfrm>
          <a:prstGeom prst="rect">
            <a:avLst/>
          </a:prstGeom>
          <a:solidFill>
            <a:schemeClr val="bg1">
              <a:lumMod val="95000"/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FFCC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kern="0" dirty="0">
                <a:solidFill>
                  <a:schemeClr val="bg1"/>
                </a:solidFill>
              </a:rPr>
              <a:t>LAXNW TRF</a:t>
            </a:r>
          </a:p>
          <a:p>
            <a:pPr marL="0" indent="0" algn="ctr">
              <a:buNone/>
            </a:pPr>
            <a:r>
              <a:rPr lang="en-US" sz="1800" kern="0" dirty="0">
                <a:solidFill>
                  <a:schemeClr val="bg1"/>
                </a:solidFill>
              </a:rPr>
              <a:t>9630 SW Tualatin Sherwood Rd</a:t>
            </a:r>
          </a:p>
          <a:p>
            <a:pPr marL="0" indent="0" algn="ctr">
              <a:buNone/>
            </a:pPr>
            <a:r>
              <a:rPr lang="en-US" sz="1800" kern="0" dirty="0">
                <a:solidFill>
                  <a:schemeClr val="bg1"/>
                </a:solidFill>
              </a:rPr>
              <a:t>Tualatin, OR 97062</a:t>
            </a:r>
          </a:p>
          <a:p>
            <a:pPr marL="0" indent="0" algn="ctr">
              <a:buNone/>
            </a:pPr>
            <a:r>
              <a:rPr lang="en-US" sz="1800" kern="0" dirty="0">
                <a:solidFill>
                  <a:schemeClr val="bg1"/>
                </a:solidFill>
              </a:rPr>
              <a:t>503.454.0941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1AE8F86-9561-4BEE-91E9-A75B16CE8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FFCC00"/>
                </a:solidFill>
              </a:rPr>
              <a:t>LaxNW</a:t>
            </a:r>
            <a:endParaRPr lang="en-US" altLang="en-US" b="1" dirty="0">
              <a:solidFill>
                <a:srgbClr val="FFCC00"/>
              </a:solidFill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51B33C-BF7B-4BD4-B352-B466D8CF465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kern="0" dirty="0">
                <a:solidFill>
                  <a:schemeClr val="bg1"/>
                </a:solidFill>
              </a:rPr>
              <a:t>LAXNW TRF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chemeClr val="bg1"/>
                </a:solidFill>
              </a:rPr>
              <a:t>9630 SW Tualatin Sherwood Rd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chemeClr val="bg1"/>
                </a:solidFill>
              </a:rPr>
              <a:t>Tualatin, OR 97062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chemeClr val="bg1"/>
                </a:solidFill>
              </a:rPr>
              <a:t>503.454.0941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https://www.laxnw.com/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1DE85F-C6C1-4899-A7FC-0DD9207C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14600"/>
            <a:ext cx="2187907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78BE402-68D7-4489-A7A0-2C91B2E83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C00"/>
                </a:solidFill>
              </a:rPr>
              <a:t>WLYL Preseason Training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C473389-5032-421E-A05F-EAE30D80BF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At WLHS main stadium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Grades 1-2: DO NOT ATTEND Preseason Training Sessions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Newcomer Clinic: February 11, 10am – 12pm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Grades 3-8: Begins February 11, 3/4 12 – 1pm, 5-8 1:00 – 2:30pm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Super Crosse Sunday: February 12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Check </a:t>
            </a:r>
            <a:r>
              <a:rPr lang="en-US" alt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webpage</a:t>
            </a:r>
            <a:r>
              <a:rPr lang="en-US" altLang="en-US" dirty="0">
                <a:solidFill>
                  <a:schemeClr val="bg1"/>
                </a:solidFill>
              </a:rPr>
              <a:t> (</a:t>
            </a:r>
            <a:r>
              <a:rPr lang="en-US" altLang="en-US" dirty="0">
                <a:hlinkClick r:id="rId3"/>
              </a:rPr>
              <a:t>www.westlinnlax.com</a:t>
            </a:r>
            <a:r>
              <a:rPr lang="en-US" altLang="en-US" dirty="0">
                <a:solidFill>
                  <a:schemeClr val="bg1"/>
                </a:solidFill>
              </a:rPr>
              <a:t>) for dates and times – “Youth Information” tab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14721</TotalTime>
  <Words>1142</Words>
  <Application>Microsoft Office PowerPoint</Application>
  <PresentationFormat>Widescreen</PresentationFormat>
  <Paragraphs>168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STHupo</vt:lpstr>
      <vt:lpstr>Aharoni</vt:lpstr>
      <vt:lpstr>Arial</vt:lpstr>
      <vt:lpstr>Calibri</vt:lpstr>
      <vt:lpstr>Default Design</vt:lpstr>
      <vt:lpstr>PowerPoint Presentation</vt:lpstr>
      <vt:lpstr>WLYL BOARD </vt:lpstr>
      <vt:lpstr>WLYL Philosophy</vt:lpstr>
      <vt:lpstr>Weather &amp; WLWV SD Policy</vt:lpstr>
      <vt:lpstr>WLYL Concussion Protocol</vt:lpstr>
      <vt:lpstr>Equipment</vt:lpstr>
      <vt:lpstr>LaxNW 2023 Player Package</vt:lpstr>
      <vt:lpstr>LaxNW</vt:lpstr>
      <vt:lpstr>WLYL Preseason Training</vt:lpstr>
      <vt:lpstr>WLYL Grades 1-2</vt:lpstr>
      <vt:lpstr>WLYL Grade 3-4 Schedule</vt:lpstr>
      <vt:lpstr>WLYL Grade 5-8 Schedule</vt:lpstr>
      <vt:lpstr>WLYL Grade 5-8 Schedule</vt:lpstr>
      <vt:lpstr>WLYL Select Team  Grades 5-8</vt:lpstr>
      <vt:lpstr>Parental Responsibilities </vt:lpstr>
      <vt:lpstr>Parental Responsibilities (cont.)</vt:lpstr>
      <vt:lpstr>PowerPoint Presentation</vt:lpstr>
      <vt:lpstr>WLYL Coaches</vt:lpstr>
      <vt:lpstr>Player Responsibilities </vt:lpstr>
      <vt:lpstr>Player Responsibilities </vt:lpstr>
      <vt:lpstr>Player Responsibilities </vt:lpstr>
      <vt:lpstr>Alison Henderson Field Parker Road Behind Safeway</vt:lpstr>
      <vt:lpstr>Pink Shirts/Cooper Hill #2 CH2</vt:lpstr>
      <vt:lpstr>WLYL 2023 Apparel</vt:lpstr>
      <vt:lpstr>Facebook Page</vt:lpstr>
      <vt:lpstr>PowerPoint Presentation</vt:lpstr>
      <vt:lpstr>PowerPoint Presentation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Linn Youth Lacrosse</dc:title>
  <dc:creator>Joe Brookhouse (joe.brookhouse@brookhouseps.com)</dc:creator>
  <cp:lastModifiedBy>Brookhouse, Joseph</cp:lastModifiedBy>
  <cp:revision>189</cp:revision>
  <dcterms:created xsi:type="dcterms:W3CDTF">2014-01-28T23:05:41Z</dcterms:created>
  <dcterms:modified xsi:type="dcterms:W3CDTF">2023-01-30T04:06:22Z</dcterms:modified>
</cp:coreProperties>
</file>